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notesMasterIdLst>
    <p:notesMasterId r:id="rId15"/>
  </p:notesMasterIdLst>
  <p:sldIdLst>
    <p:sldId id="259" r:id="rId2"/>
    <p:sldId id="260" r:id="rId3"/>
    <p:sldId id="265" r:id="rId4"/>
    <p:sldId id="266" r:id="rId5"/>
    <p:sldId id="262" r:id="rId6"/>
    <p:sldId id="263" r:id="rId7"/>
    <p:sldId id="270" r:id="rId8"/>
    <p:sldId id="271" r:id="rId9"/>
    <p:sldId id="272" r:id="rId10"/>
    <p:sldId id="264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EB1B8-411F-45BE-804F-61629F62E897}" type="datetimeFigureOut">
              <a:rPr lang="en-IE" smtClean="0"/>
              <a:t>03/04/2025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FF128-BB56-4589-8291-74CC6D93EE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9004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C0BA5-2C86-20E4-6298-2D107D34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DD54A7-0D10-DB50-CB7C-B99E937DE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A79AC-6248-E0C5-A9C3-FDB6E990B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B058A-BA1D-FBEA-EACF-4A8BA9D14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FF128-BB56-4589-8291-74CC6D93EEE9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7819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FF128-BB56-4589-8291-74CC6D93EEE9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106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FF128-BB56-4589-8291-74CC6D93EEE9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535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FF128-BB56-4589-8291-74CC6D93EEE9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75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FF128-BB56-4589-8291-74CC6D93EEE9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0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D331-06ED-40B9-15F7-FDC257613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9A0E7-D61A-7796-8664-8D0208EBA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55CF-0730-B7F5-EB8B-5E8AA8DE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29A01-AF56-9C01-E54C-E557E376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EC214-C91B-1E0A-C12E-597F6434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4256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9FD2-CCD0-1128-715A-FEDE0CF3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866C5-285B-C091-92E4-A2D1AAE2B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43142-97D8-FE56-E01D-28A8E995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FE82B-A9BB-207A-72E1-D37F322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52938-CDA0-1F86-2663-9F4DF874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089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5A1E2-09D8-7B4A-12E2-52D4FFB9E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7CE64-F19C-94E2-847D-947BF8E3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5A850-F134-3D13-FDA3-71B74EC5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B6FF5-B195-DBAF-5673-FD9ADCFA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F4E3-8FAB-DF5E-1757-CDAEFCF9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241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513D-A7D9-D851-0D47-9964CBF5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0ECD1-AFCB-F218-F512-06D25BE77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376A-33E8-2C68-0EFC-F5312FCE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10433-6D12-5E6F-5A68-658845432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A7B7A-EA23-D944-80E4-7D02C2F9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682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60BB-C735-AC78-447A-027391FC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C1E15-22FA-913B-F1E7-A57045E3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2EE8B-1826-4333-44A9-688C55B4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A253-89DF-45C0-E178-A306671E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FB55B-F39E-B27D-F4ED-2AE8EEE6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4643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8349-8B71-DA47-16B4-3E4C9773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0313-9771-850B-9773-3E29B3196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66E8D-C4E6-C1C5-4D15-9F769BD7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0C6F9-BC57-62F1-4F8E-43E3F5FB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408FC-050E-EE7E-5790-43EA1426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E3D1B-72C6-27C1-3043-8E751893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3749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12A8-B42A-E3EA-4B1B-3617998A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18D1B-74C0-3991-8B63-9548AD1C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1FC87-7313-777D-2D48-6574F6568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2F269-DC1B-A7D9-9D8C-7D33BB455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312EC-1D15-0F34-6F0B-2EB223B47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C42CDF-B7EC-3637-7A50-E1C9A173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DC035-B360-3AA5-1DC8-4947AAC4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9E747-10A4-F8D0-EBF8-2B84CF6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4003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3AF7-4C4D-6773-E2D5-2105F42D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174DC-9772-0E43-C45A-11060F5E7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85F32-9382-D532-4C93-57517C1B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39F96-5E93-5D7E-CAE1-ACB5F7A7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559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961F6-5FA3-EE46-DF3C-7D58B788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01849-2291-70FD-9A17-F295FF62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88F87-3D9F-C514-B210-2E42037F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534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9EA1-AA25-A08E-D808-CDB3BD5E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A7FD-130C-6EC7-5421-229B3A5D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10DC-C249-A138-1560-28BF28D32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BDCB8-5312-E869-77EF-667DE54C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0FF75-BE02-4964-2144-47141220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BA3D5-B105-3795-B152-7CBDF5CF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275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694D-38C5-D7FB-D260-C896F89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CB873-3F4C-746F-65F2-1F5617984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E4058-844B-F3B2-7ACB-8D0E49632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2EE50-2E6D-7631-6656-5628EAC9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F6406-5FED-C989-5898-11A99E39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C1957-29CC-9BDE-55BD-05CBC471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2675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625FC1-0B31-371C-393F-012803FC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A104C-297F-4949-BD14-FBFCC1385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E5D5-F43A-0AF5-5F9D-E41B6B4DC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BC30B-3759-DDD9-6B54-BED0A8A30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51203-A63B-B11B-44ED-2D1A501B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3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uth_East_Technological_Universit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eamstim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74757-1A1F-E450-9557-19DF3E53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D0EB-76D5-4A6F-193E-EDECF131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Cracking the Machine Learning Code: A Deep Dive into the ML Workflow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300D7-CB32-2BBE-DBDC-45073D6468E8}"/>
              </a:ext>
            </a:extLst>
          </p:cNvPr>
          <p:cNvSpPr txBox="1"/>
          <p:nvPr/>
        </p:nvSpPr>
        <p:spPr>
          <a:xfrm>
            <a:off x="640080" y="2872899"/>
            <a:ext cx="429422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by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 Kinsella | C00273146</a:t>
            </a: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4</a:t>
            </a:r>
            <a:r>
              <a:rPr lang="en-US" sz="2200" i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 of Science (</a:t>
            </a:r>
            <a:r>
              <a:rPr lang="en-US" sz="22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Honours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Software Development</a:t>
            </a: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Greg Doyle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5" descr="Network Technology Background">
            <a:extLst>
              <a:ext uri="{FF2B5EF4-FFF2-40B4-BE49-F238E27FC236}">
                <a16:creationId xmlns:a16="http://schemas.microsoft.com/office/drawing/2014/main" id="{22B23C27-DAE5-6E40-13BF-D60D7D583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7319" r="425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2B88108-AC81-FB30-AA00-22BB4B3A0826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8DD01A6-5B70-2004-923B-51B506135882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18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553C-E7A5-FAA1-D152-ABF38A5C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3A40-A554-4C59-CC09-A6F60EB04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C344496-2C8C-0D74-266F-8745F60B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E01D8592-1807-597C-E857-DA4F6D08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95142D-C17C-B7A2-C88D-8D70FECC7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4ECA17-72DC-6233-7829-E4A877EC2DB8}"/>
              </a:ext>
            </a:extLst>
          </p:cNvPr>
          <p:cNvSpPr txBox="1">
            <a:spLocks/>
          </p:cNvSpPr>
          <p:nvPr/>
        </p:nvSpPr>
        <p:spPr>
          <a:xfrm>
            <a:off x="481029" y="917194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04974-E6DF-C27C-EE6B-C3BB3974F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50D06-4EB1-5175-B5DD-6E5D522E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E24B5-C673-2952-C354-07D1753128BF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AA48AC2-36E5-5228-363E-68427D034177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D69BC-9D27-2673-FA4C-9F0CD22EFE2D}"/>
              </a:ext>
            </a:extLst>
          </p:cNvPr>
          <p:cNvSpPr txBox="1"/>
          <p:nvPr/>
        </p:nvSpPr>
        <p:spPr>
          <a:xfrm>
            <a:off x="481029" y="1745403"/>
            <a:ext cx="874248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conclude my Data Science &amp; Machine Learning Portfolio, I have explored various machine learning models, and each demonstrate their unique strengths and the applications in the real world.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create a project for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classification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use a </a:t>
            </a:r>
            <a:r>
              <a:rPr lang="en-US" sz="15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baye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between two classes, use a </a:t>
            </a:r>
            <a:r>
              <a:rPr lang="en-US" sz="15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do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use a </a:t>
            </a:r>
            <a:r>
              <a:rPr lang="en-US" sz="15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predict the 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word in a sentence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use a </a:t>
            </a:r>
            <a:r>
              <a:rPr lang="en-US" sz="1500" b="1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E" sz="1500" dirty="0"/>
          </a:p>
        </p:txBody>
      </p:sp>
    </p:spTree>
    <p:extLst>
      <p:ext uri="{BB962C8B-B14F-4D97-AF65-F5344CB8AC3E}">
        <p14:creationId xmlns:p14="http://schemas.microsoft.com/office/powerpoint/2010/main" val="787889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E96F-231E-FAC0-89C3-9285CED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4" name="Content Placeholder 13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94A5689-A2D7-1A18-B088-4854AA7E7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81" y="3251955"/>
            <a:ext cx="2679838" cy="1498677"/>
          </a:xfr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E77EDF1-748B-194E-2004-1379B919C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DC8EA812-8ABF-0DE8-2104-A79116E6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AE1B5B-FEC9-D7A2-1B09-611591EC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5B7A58-AB81-C250-5CEF-214D9E9BCC5B}"/>
              </a:ext>
            </a:extLst>
          </p:cNvPr>
          <p:cNvSpPr txBox="1">
            <a:spLocks/>
          </p:cNvSpPr>
          <p:nvPr/>
        </p:nvSpPr>
        <p:spPr>
          <a:xfrm>
            <a:off x="481029" y="884446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E6440-8018-ACF5-D889-6C61ECC01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5F7C3B-D7CC-94EF-EAE3-8C7BDC107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7044EB-C891-A1FC-492F-A3B938A94898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EE36A8-2E01-7330-AA33-871DF2CED366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0F9F4-E62B-69B6-281E-C81BCD4B8326}"/>
              </a:ext>
            </a:extLst>
          </p:cNvPr>
          <p:cNvSpPr txBox="1"/>
          <p:nvPr/>
        </p:nvSpPr>
        <p:spPr>
          <a:xfrm>
            <a:off x="581603" y="1824919"/>
            <a:ext cx="787181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I would like to extend my sincere thanks to Greg Doyle for all the insightful lectures. I have truly enjoyed this module, and I hope that in the future, I can apply some of the machine learning models that I have created for my portfolio in real-word projects.  </a:t>
            </a:r>
            <a:endParaRPr lang="en-IE" sz="1500" dirty="0"/>
          </a:p>
        </p:txBody>
      </p:sp>
      <p:pic>
        <p:nvPicPr>
          <p:cNvPr id="13" name="Picture 12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532F4469-75E2-8BF8-F600-E12B8A7B6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90" y="3429000"/>
            <a:ext cx="3615800" cy="2074998"/>
          </a:xfrm>
          <a:prstGeom prst="rect">
            <a:avLst/>
          </a:prstGeom>
        </p:spPr>
      </p:pic>
      <p:pic>
        <p:nvPicPr>
          <p:cNvPr id="16" name="Picture 1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CEC450E3-A831-84E2-2238-1BD33BD4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3" y="2936703"/>
            <a:ext cx="5329291" cy="29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05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AC88-D9C8-DA1C-EAC2-91645A31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811A445-9C37-5070-11B3-3B3A77A3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8897F67D-4DAD-8DBE-BCDA-4D8F9573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70953-02D3-68B0-8D27-8A2D3D6F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F8173A-0313-32B7-42C0-1B8F4BE62939}"/>
              </a:ext>
            </a:extLst>
          </p:cNvPr>
          <p:cNvSpPr txBox="1">
            <a:spLocks/>
          </p:cNvSpPr>
          <p:nvPr/>
        </p:nvSpPr>
        <p:spPr>
          <a:xfrm>
            <a:off x="380656" y="851856"/>
            <a:ext cx="10686267" cy="1464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very much for taking the time to listen to my presentation on my Data Science &amp; Machine Learning Portfolio!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F3248A-3714-3399-9604-83D90760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40A68-2CBB-4EAD-8E5A-E1DF95FBA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9BE959-8E3A-970B-0E37-1CE92E88DA0D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3154AF7-FC11-20BF-7412-BEF0137FA6E1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pic>
        <p:nvPicPr>
          <p:cNvPr id="19" name="Picture 18" descr="A question mark made of binary code&#10;&#10;AI-generated content may be incorrect.">
            <a:extLst>
              <a:ext uri="{FF2B5EF4-FFF2-40B4-BE49-F238E27FC236}">
                <a16:creationId xmlns:a16="http://schemas.microsoft.com/office/drawing/2014/main" id="{124E825F-7E77-A513-27FF-FB453D0DA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06" y="2542544"/>
            <a:ext cx="5867654" cy="34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54F3-7EF3-88D4-08BD-185357DA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59BC913-C0DE-8D2D-C34E-4134DB773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0E283D03-81E3-6ED6-301C-0B21E361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D3C7D6-570B-E30F-58DF-8148F7A6B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4F9729-E2C8-8DC9-C13D-89D214E97E5B}"/>
              </a:ext>
            </a:extLst>
          </p:cNvPr>
          <p:cNvSpPr txBox="1">
            <a:spLocks/>
          </p:cNvSpPr>
          <p:nvPr/>
        </p:nvSpPr>
        <p:spPr>
          <a:xfrm>
            <a:off x="432414" y="1003609"/>
            <a:ext cx="2472135" cy="490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0C8D6-F8A4-E3FC-8D6E-6217A8A6C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94079B-4E39-0D7A-1832-579F8A988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C6BC89-E6C6-3FA6-C3CA-D7FF2959AEAA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D6AB48-4258-2F07-AB65-12BC2DEDD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15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Wikipedia. (2022). </a:t>
            </a:r>
            <a:r>
              <a:rPr lang="en-GB" sz="15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South East Technological University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[online] Available at: 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3"/>
              </a:rPr>
              <a:t>https://en.wikipedia.org/wiki/South_East_Technological_University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with (2025). </a:t>
            </a:r>
            <a:r>
              <a:rPr lang="en-GB" sz="15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Thank You Digital Images – Browse 53,198 Stock Photos, Vectors, and Video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[online] Adobe Stock. Available at: https://stock.adobe.com/ie/search?k=thank+you+digital [Accessed 30 Mar. 2025].</a:t>
            </a:r>
          </a:p>
          <a:p>
            <a:r>
              <a:rPr lang="en-GB" sz="15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Dreamstime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(2019). </a:t>
            </a:r>
            <a:r>
              <a:rPr lang="en-GB" sz="15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Stock Photos And Royalty-Free Images By </a:t>
            </a:r>
            <a:r>
              <a:rPr lang="en-GB" sz="15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Dreamstime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[online] Dreamstime.com. Available at: 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4"/>
              </a:rPr>
              <a:t>https://www.dreamstime.com/</a:t>
            </a:r>
            <a:r>
              <a:rPr lang="en-GB" sz="15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Wikipedia Contributors (2019). </a:t>
            </a:r>
            <a:r>
              <a:rPr lang="en-GB" sz="16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Cross-industry standard process for data mining</a:t>
            </a: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 [online] Wikipedia. Available at: https://en.wikipedia.org/wiki/Cross-industry_standard_process_for_data_mining.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sz="15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sz="15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endParaRPr lang="en-GB" sz="15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GB" sz="11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endParaRPr lang="en-GB" sz="15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0" indent="0">
              <a:buNone/>
            </a:pP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73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20F5-47D0-9DC0-45A9-D7F7FADF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3" name="Content Placeholder 32" descr="A graph showing a comparison of a number of numbers&#10;&#10;AI-generated content may be incorrect.">
            <a:extLst>
              <a:ext uri="{FF2B5EF4-FFF2-40B4-BE49-F238E27FC236}">
                <a16:creationId xmlns:a16="http://schemas.microsoft.com/office/drawing/2014/main" id="{DD40BDAC-32BC-D75A-5143-C54E63C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4859">
            <a:off x="3485383" y="1911886"/>
            <a:ext cx="5221234" cy="4178816"/>
          </a:xfrm>
          <a:solidFill>
            <a:schemeClr val="bg1"/>
          </a:solidFill>
          <a:ln>
            <a:noFill/>
          </a:ln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B5B970-93A6-ED7A-5B52-3424B9EB5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CF33D2CD-7CCB-59B2-638C-FF0CAB45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8" t="3273" r="25035" b="1"/>
          <a:stretch/>
        </p:blipFill>
        <p:spPr>
          <a:xfrm>
            <a:off x="3528205" y="-10500"/>
            <a:ext cx="8704051" cy="6886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CA07AA-9E93-8CC7-C11C-5FD32D725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BBF7CB-26CE-CD88-D3CA-4A7CACFA94B5}"/>
              </a:ext>
            </a:extLst>
          </p:cNvPr>
          <p:cNvSpPr txBox="1">
            <a:spLocks/>
          </p:cNvSpPr>
          <p:nvPr/>
        </p:nvSpPr>
        <p:spPr>
          <a:xfrm>
            <a:off x="481029" y="876664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AB37-116F-C3DB-7BFD-F671A99C9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694C2A-EE0A-C99D-7167-2257BC0E9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D7FDCD-E274-E29F-1B45-794361C5E48B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59B662-53E6-AD89-7E07-2460360086A5}"/>
              </a:ext>
            </a:extLst>
          </p:cNvPr>
          <p:cNvSpPr txBox="1">
            <a:spLocks/>
          </p:cNvSpPr>
          <p:nvPr/>
        </p:nvSpPr>
        <p:spPr>
          <a:xfrm>
            <a:off x="636672" y="3928954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sz="1600" dirty="0"/>
          </a:p>
          <a:p>
            <a:r>
              <a:rPr lang="en-IE" sz="1600" dirty="0"/>
              <a:t>Naïve Bayes</a:t>
            </a:r>
          </a:p>
          <a:p>
            <a:pPr marL="0" indent="0">
              <a:lnSpc>
                <a:spcPct val="150000"/>
              </a:lnSpc>
              <a:buNone/>
            </a:pPr>
            <a:endParaRPr lang="en-IE" sz="16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A9B6D-3B3F-FDED-A33F-7E0DBF41C813}"/>
              </a:ext>
            </a:extLst>
          </p:cNvPr>
          <p:cNvSpPr txBox="1"/>
          <p:nvPr/>
        </p:nvSpPr>
        <p:spPr>
          <a:xfrm>
            <a:off x="481029" y="1546633"/>
            <a:ext cx="613050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morning, today I’ll be demonstrating my Data Science &amp; Machine Learning Portfolio, showcasing the models I’ve developed and the process I used to create them. 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are the topics I’ll be covering today: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approach I took in developing these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description of each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 &amp; Challenges faced during each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live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58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17C0-2F08-B0AC-4BD0-988FDF0E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A2F5988-ECD5-17D6-4721-08788088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Network Technology Background">
            <a:extLst>
              <a:ext uri="{FF2B5EF4-FFF2-40B4-BE49-F238E27FC236}">
                <a16:creationId xmlns:a16="http://schemas.microsoft.com/office/drawing/2014/main" id="{A648EF3F-8D2F-B2E7-6CDC-67AD51E3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8" t="3273" r="25035" b="1"/>
          <a:stretch/>
        </p:blipFill>
        <p:spPr>
          <a:xfrm>
            <a:off x="3510550" y="-14053"/>
            <a:ext cx="8704051" cy="6886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1F385B-7EA6-0B3B-A60E-F570BC252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2D0C83-5DE6-6CF1-0001-B55BA158DC8E}"/>
              </a:ext>
            </a:extLst>
          </p:cNvPr>
          <p:cNvSpPr txBox="1">
            <a:spLocks/>
          </p:cNvSpPr>
          <p:nvPr/>
        </p:nvSpPr>
        <p:spPr>
          <a:xfrm>
            <a:off x="481029" y="752719"/>
            <a:ext cx="8421431" cy="1011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0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I followed in developing these models  </a:t>
            </a:r>
          </a:p>
          <a:p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201CB-E132-D7AB-83D1-B4E6A049C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A152-289D-477C-5230-7A486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035B3D-CF38-2B99-C415-42E8537515A0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BA8880-8226-A4C0-D6CB-B14F3AF99E14}"/>
              </a:ext>
            </a:extLst>
          </p:cNvPr>
          <p:cNvSpPr txBox="1">
            <a:spLocks/>
          </p:cNvSpPr>
          <p:nvPr/>
        </p:nvSpPr>
        <p:spPr>
          <a:xfrm>
            <a:off x="636672" y="3928954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sz="1600" dirty="0"/>
          </a:p>
          <a:p>
            <a:r>
              <a:rPr lang="en-IE" sz="1600" dirty="0"/>
              <a:t>Naïve Bayes</a:t>
            </a:r>
          </a:p>
          <a:p>
            <a:pPr marL="0" indent="0">
              <a:lnSpc>
                <a:spcPct val="150000"/>
              </a:lnSpc>
              <a:buNone/>
            </a:pPr>
            <a:endParaRPr lang="en-IE" sz="16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61350-79B0-21F8-7D03-2EC26DF8BFB6}"/>
              </a:ext>
            </a:extLst>
          </p:cNvPr>
          <p:cNvSpPr txBox="1"/>
          <p:nvPr/>
        </p:nvSpPr>
        <p:spPr>
          <a:xfrm>
            <a:off x="485755" y="1714792"/>
            <a:ext cx="6130504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 development of each of my machine learning projects I followed the Crisp-Dm (Cross-Industry Standard Process for Data Mining) process model, I chose to use this process model because it gave me a structured and iterative approach for each of my models.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Crisp-Dm process model has the following headings: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Understanding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Understanding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pic>
        <p:nvPicPr>
          <p:cNvPr id="17" name="Picture 16" descr="Diagram of a diagram of data&#10;&#10;AI-generated content may be incorrect.">
            <a:extLst>
              <a:ext uri="{FF2B5EF4-FFF2-40B4-BE49-F238E27FC236}">
                <a16:creationId xmlns:a16="http://schemas.microsoft.com/office/drawing/2014/main" id="{0F21FE7C-FE50-0309-05C0-DF8F32AD8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25" y="3286129"/>
            <a:ext cx="3198827" cy="3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60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graph showing a comparison of a number of numbers&#10;&#10;AI-generated content may be incorrect.">
            <a:extLst>
              <a:ext uri="{FF2B5EF4-FFF2-40B4-BE49-F238E27FC236}">
                <a16:creationId xmlns:a16="http://schemas.microsoft.com/office/drawing/2014/main" id="{7218B963-EDB6-EA2F-3CFB-706626177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3" y="1911886"/>
            <a:ext cx="5221234" cy="4178816"/>
          </a:xfrm>
        </p:spPr>
      </p:pic>
      <p:pic>
        <p:nvPicPr>
          <p:cNvPr id="4" name="Content Placeholder 32" descr="A graph showing a comparison of a number of numbers&#10;&#10;AI-generated content may be incorrect.">
            <a:extLst>
              <a:ext uri="{FF2B5EF4-FFF2-40B4-BE49-F238E27FC236}">
                <a16:creationId xmlns:a16="http://schemas.microsoft.com/office/drawing/2014/main" id="{9478BE2C-88B4-9EAD-28C8-AE28DDBEB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4859">
            <a:off x="3485383" y="1911886"/>
            <a:ext cx="5221234" cy="41788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2CC266B-FA0F-58F6-EAD7-3D80CD2FD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Network Technology Background">
            <a:extLst>
              <a:ext uri="{FF2B5EF4-FFF2-40B4-BE49-F238E27FC236}">
                <a16:creationId xmlns:a16="http://schemas.microsoft.com/office/drawing/2014/main" id="{5A71BEC4-F450-2E2E-AB80-302311C8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8" t="3273" r="25035" b="1"/>
          <a:stretch/>
        </p:blipFill>
        <p:spPr>
          <a:xfrm>
            <a:off x="3510550" y="-14053"/>
            <a:ext cx="8704051" cy="6886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1C4AD-994D-61E5-E786-15A7FA0C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ADEF4-91EB-AB27-AB29-61D8F1D0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F6763-DC34-D257-487C-623B419FA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B7E787-EE9A-ACF0-7BE0-5CC5A1D1EBEE}"/>
              </a:ext>
            </a:extLst>
          </p:cNvPr>
          <p:cNvSpPr txBox="1">
            <a:spLocks/>
          </p:cNvSpPr>
          <p:nvPr/>
        </p:nvSpPr>
        <p:spPr>
          <a:xfrm>
            <a:off x="1751217" y="1265208"/>
            <a:ext cx="6811990" cy="532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2B01E5-A70D-4ABF-7D50-CBFC8EBB1719}"/>
              </a:ext>
            </a:extLst>
          </p:cNvPr>
          <p:cNvSpPr txBox="1">
            <a:spLocks/>
          </p:cNvSpPr>
          <p:nvPr/>
        </p:nvSpPr>
        <p:spPr>
          <a:xfrm>
            <a:off x="636672" y="3928954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sz="1600" dirty="0"/>
          </a:p>
          <a:p>
            <a:r>
              <a:rPr lang="en-IE" sz="1600" dirty="0"/>
              <a:t>Naïve Bayes</a:t>
            </a:r>
          </a:p>
          <a:p>
            <a:pPr marL="0" indent="0">
              <a:lnSpc>
                <a:spcPct val="150000"/>
              </a:lnSpc>
              <a:buNone/>
            </a:pPr>
            <a:endParaRPr lang="en-IE" sz="16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B408D-506A-B31D-B2DF-31FD80CCBCFE}"/>
              </a:ext>
            </a:extLst>
          </p:cNvPr>
          <p:cNvSpPr txBox="1"/>
          <p:nvPr/>
        </p:nvSpPr>
        <p:spPr>
          <a:xfrm>
            <a:off x="562553" y="1582121"/>
            <a:ext cx="613050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 Bayes: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model to classify text as spam or ham. The dataset had about 5,000 rows. 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(SVM):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 a model to discriminate between two classes of data using the load iris dataset. 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a model to recognize different types of fruits. The dataset had 22,495 images of fruits. 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 (RNN):</a:t>
            </a:r>
          </a:p>
          <a:p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a model to classify handwritten numbers. The dataset had about 70,000 images.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BC276-50E2-5FE2-CF15-E40CFA34C36A}"/>
              </a:ext>
            </a:extLst>
          </p:cNvPr>
          <p:cNvSpPr txBox="1"/>
          <p:nvPr/>
        </p:nvSpPr>
        <p:spPr>
          <a:xfrm>
            <a:off x="481029" y="925646"/>
            <a:ext cx="2300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71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BD14-F4DA-E598-84C5-D4B0C71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488902C-7683-FEBB-A24A-681BC94F6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588799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9243074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34769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79101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210576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97022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12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4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61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091767"/>
                  </a:ext>
                </a:extLst>
              </a:tr>
            </a:tbl>
          </a:graphicData>
        </a:graphic>
      </p:graphicFrame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35BB6B8-6FD8-4039-5E14-BD746AA6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9CF98715-E961-CFAC-AEF0-1D691A78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272761-2A07-4C89-AD35-F5B26CF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CB79BE-2A29-D6D0-6F00-62637E05651B}"/>
              </a:ext>
            </a:extLst>
          </p:cNvPr>
          <p:cNvSpPr txBox="1">
            <a:spLocks/>
          </p:cNvSpPr>
          <p:nvPr/>
        </p:nvSpPr>
        <p:spPr>
          <a:xfrm>
            <a:off x="329680" y="718128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  <a:r>
              <a:rPr lang="en-US" sz="33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Challenges</a:t>
            </a:r>
            <a:endParaRPr lang="en-US" sz="3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4E6A9-347D-1C73-7562-49ADBCB8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7263A-C7B6-69DE-E6A0-FB030FD48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00C17B-34FE-42A8-92AB-254801FC3861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1F1C283-D370-4BE3-E52D-AADF83B10EBD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8F0CF5C-E320-FD69-1A5C-460599156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59525"/>
              </p:ext>
            </p:extLst>
          </p:nvPr>
        </p:nvGraphicFramePr>
        <p:xfrm>
          <a:off x="481029" y="1477601"/>
          <a:ext cx="9129630" cy="5486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75706">
                  <a:extLst>
                    <a:ext uri="{9D8B030D-6E8A-4147-A177-3AD203B41FA5}">
                      <a16:colId xmlns:a16="http://schemas.microsoft.com/office/drawing/2014/main" val="1968239374"/>
                    </a:ext>
                  </a:extLst>
                </a:gridCol>
                <a:gridCol w="1651315">
                  <a:extLst>
                    <a:ext uri="{9D8B030D-6E8A-4147-A177-3AD203B41FA5}">
                      <a16:colId xmlns:a16="http://schemas.microsoft.com/office/drawing/2014/main" val="2385637142"/>
                    </a:ext>
                  </a:extLst>
                </a:gridCol>
                <a:gridCol w="2106273">
                  <a:extLst>
                    <a:ext uri="{9D8B030D-6E8A-4147-A177-3AD203B41FA5}">
                      <a16:colId xmlns:a16="http://schemas.microsoft.com/office/drawing/2014/main" val="186528897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08028006"/>
                    </a:ext>
                  </a:extLst>
                </a:gridCol>
                <a:gridCol w="1784656">
                  <a:extLst>
                    <a:ext uri="{9D8B030D-6E8A-4147-A177-3AD203B41FA5}">
                      <a16:colId xmlns:a16="http://schemas.microsoft.com/office/drawing/2014/main" val="3864442521"/>
                    </a:ext>
                  </a:extLst>
                </a:gridCol>
              </a:tblGrid>
              <a:tr h="843749">
                <a:tc>
                  <a:txBody>
                    <a:bodyPr/>
                    <a:lstStyle/>
                    <a:p>
                      <a:r>
                        <a:rPr lang="en-IE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Implications</a:t>
                      </a:r>
                      <a:endParaRPr lang="en-IE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Bayes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Convolutional Neural Network</a:t>
                      </a:r>
                      <a:endParaRPr lang="en-I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Recurrent Neural Network</a:t>
                      </a:r>
                      <a:endParaRPr lang="en-I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73502"/>
                  </a:ext>
                </a:extLst>
              </a:tr>
              <a:tr h="342187">
                <a:tc>
                  <a:txBody>
                    <a:bodyPr/>
                    <a:lstStyle/>
                    <a:p>
                      <a:r>
                        <a:rPr lang="en-IE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Opportunities</a:t>
                      </a:r>
                      <a:r>
                        <a:rPr lang="en-I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Classification</a:t>
                      </a:r>
                    </a:p>
                    <a:p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good for Spam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understand</a:t>
                      </a:r>
                    </a:p>
                    <a:p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Discrimination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 for image classification </a:t>
                      </a:r>
                    </a:p>
                    <a:p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Sequential data</a:t>
                      </a:r>
                    </a:p>
                    <a:p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 for messaging services and language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58823"/>
                  </a:ext>
                </a:extLst>
              </a:tr>
              <a:tr h="342187">
                <a:tc>
                  <a:txBody>
                    <a:bodyPr/>
                    <a:lstStyle/>
                    <a:p>
                      <a:r>
                        <a:rPr lang="en-IE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Challenges</a:t>
                      </a:r>
                      <a:r>
                        <a:rPr lang="en-IE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Minimal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 Power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Hard to understand</a:t>
                      </a:r>
                      <a:endParaRPr lang="en-I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 Power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sz="1800" b="0" i="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Hard to understand</a:t>
                      </a:r>
                      <a:endParaRPr lang="en-I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78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09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D20D-53A0-A4F7-3E74-614CB12E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356D443-94A6-E3B5-C0D7-AAE07E783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F79EE1E5-7F77-FC46-B6D9-261D16F6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7A8865-99CF-F289-D1D1-8FD43BBC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716D12-6737-F698-8421-F628E9DDF830}"/>
              </a:ext>
            </a:extLst>
          </p:cNvPr>
          <p:cNvSpPr txBox="1">
            <a:spLocks/>
          </p:cNvSpPr>
          <p:nvPr/>
        </p:nvSpPr>
        <p:spPr>
          <a:xfrm>
            <a:off x="481029" y="906925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Demonstration: Naïve Bayes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1B941-B5A9-2120-DD4F-0C418468E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9D517-6C0A-2837-2A92-1AC20343F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E661D-FA19-95B4-A419-CE836FA96156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AA93346-1EFE-1DC4-8870-F74F68A5CF3B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pic>
        <p:nvPicPr>
          <p:cNvPr id="18" name="naive bayes">
            <a:hlinkClick r:id="" action="ppaction://media"/>
            <a:extLst>
              <a:ext uri="{FF2B5EF4-FFF2-40B4-BE49-F238E27FC236}">
                <a16:creationId xmlns:a16="http://schemas.microsoft.com/office/drawing/2014/main" id="{7009B06B-5C34-2A0E-A09F-A4B2D2B89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115" y="1677478"/>
            <a:ext cx="8732708" cy="4912037"/>
          </a:xfrm>
        </p:spPr>
      </p:pic>
    </p:spTree>
    <p:extLst>
      <p:ext uri="{BB962C8B-B14F-4D97-AF65-F5344CB8AC3E}">
        <p14:creationId xmlns:p14="http://schemas.microsoft.com/office/powerpoint/2010/main" val="639227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29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A173-403B-FF39-895C-E6B3C65C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D3C8EE8-E9F7-4D33-1D00-337C3BDD6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3DF5FB50-2214-B910-F7B5-B686832F4D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EE3C2-BCA8-5BF1-A15D-2650BEB42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18AB45-7C8E-0B7D-E3BA-1A902F3DE12F}"/>
              </a:ext>
            </a:extLst>
          </p:cNvPr>
          <p:cNvSpPr txBox="1">
            <a:spLocks/>
          </p:cNvSpPr>
          <p:nvPr/>
        </p:nvSpPr>
        <p:spPr>
          <a:xfrm>
            <a:off x="481029" y="906925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Demonstration: Support Vector Machines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6707F-A49D-40EB-A154-4D33A32DF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82C61-A167-3372-AB0F-E5D4F5837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6E0EC3-FB2A-484D-3281-320FD9ACB603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8739A0F-81E1-3DBD-3DBA-4EDF9E81526C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pic>
        <p:nvPicPr>
          <p:cNvPr id="16" name="support vector machines">
            <a:hlinkClick r:id="" action="ppaction://media"/>
            <a:extLst>
              <a:ext uri="{FF2B5EF4-FFF2-40B4-BE49-F238E27FC236}">
                <a16:creationId xmlns:a16="http://schemas.microsoft.com/office/drawing/2014/main" id="{758787C4-59A0-30C4-02A3-5F97B74AB3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319" y="1699749"/>
            <a:ext cx="8929098" cy="5022504"/>
          </a:xfrm>
        </p:spPr>
      </p:pic>
    </p:spTree>
    <p:extLst>
      <p:ext uri="{BB962C8B-B14F-4D97-AF65-F5344CB8AC3E}">
        <p14:creationId xmlns:p14="http://schemas.microsoft.com/office/powerpoint/2010/main" val="1104925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46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D79C-5F2A-77D3-CDE6-42B77D32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9A5373C-CFFE-83B0-A002-807B73232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Network Technology Background">
            <a:extLst>
              <a:ext uri="{FF2B5EF4-FFF2-40B4-BE49-F238E27FC236}">
                <a16:creationId xmlns:a16="http://schemas.microsoft.com/office/drawing/2014/main" id="{A354DD04-A712-FDF7-46CC-6917F5EE66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24986-9EB1-750D-0A1B-EBE3C4CB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2B7AAA-3161-B7FB-1C4A-E5ACC14070A0}"/>
              </a:ext>
            </a:extLst>
          </p:cNvPr>
          <p:cNvSpPr txBox="1">
            <a:spLocks/>
          </p:cNvSpPr>
          <p:nvPr/>
        </p:nvSpPr>
        <p:spPr>
          <a:xfrm>
            <a:off x="481029" y="906925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Demonstration: Convolutional Neural Network 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FEDCD-A0E4-31D7-621F-0CF622B35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07007-3FA8-BD51-8FEE-162834F8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CA64D5-20B3-DB78-FB5B-8BF6403A037C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F5AE00-CFDD-1DB7-8F37-FAC9754CCD9C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pic>
        <p:nvPicPr>
          <p:cNvPr id="16" name="cnn">
            <a:hlinkClick r:id="" action="ppaction://media"/>
            <a:extLst>
              <a:ext uri="{FF2B5EF4-FFF2-40B4-BE49-F238E27FC236}">
                <a16:creationId xmlns:a16="http://schemas.microsoft.com/office/drawing/2014/main" id="{32395574-CB5A-9EA5-E1FB-B77BDE6E96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135" y="1703214"/>
            <a:ext cx="8699907" cy="4893587"/>
          </a:xfrm>
        </p:spPr>
      </p:pic>
    </p:spTree>
    <p:extLst>
      <p:ext uri="{BB962C8B-B14F-4D97-AF65-F5344CB8AC3E}">
        <p14:creationId xmlns:p14="http://schemas.microsoft.com/office/powerpoint/2010/main" val="1633107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7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B97C-895E-5B83-1761-B632F54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DCFB914-80C7-5227-9DBB-64BD418BD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 descr="Network Technology Background">
            <a:extLst>
              <a:ext uri="{FF2B5EF4-FFF2-40B4-BE49-F238E27FC236}">
                <a16:creationId xmlns:a16="http://schemas.microsoft.com/office/drawing/2014/main" id="{C7C6A692-AB2F-6766-9787-E144EF40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8" t="3273" r="25035" b="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F3DBE-78AA-4C00-8EAE-1FFD99022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F78880-D9B0-6ED0-D376-95A9BC600C50}"/>
              </a:ext>
            </a:extLst>
          </p:cNvPr>
          <p:cNvSpPr txBox="1">
            <a:spLocks/>
          </p:cNvSpPr>
          <p:nvPr/>
        </p:nvSpPr>
        <p:spPr>
          <a:xfrm>
            <a:off x="481029" y="784659"/>
            <a:ext cx="8421431" cy="64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Demonstration: Recurrent Neural Network </a:t>
            </a:r>
            <a:endParaRPr lang="en-IE" sz="30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3C417-7D5D-03B4-21F5-F39026322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BA1A7-6C67-2CCD-AC23-0F9A5AA7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699480-1390-E8F2-01EB-0B9E561EFDA6}"/>
              </a:ext>
            </a:extLst>
          </p:cNvPr>
          <p:cNvSpPr txBox="1">
            <a:spLocks/>
          </p:cNvSpPr>
          <p:nvPr/>
        </p:nvSpPr>
        <p:spPr>
          <a:xfrm>
            <a:off x="1066803" y="971909"/>
            <a:ext cx="6811990" cy="15765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ACD22D7-86CD-FF79-E587-7247C99006E7}"/>
              </a:ext>
            </a:extLst>
          </p:cNvPr>
          <p:cNvSpPr txBox="1">
            <a:spLocks/>
          </p:cNvSpPr>
          <p:nvPr/>
        </p:nvSpPr>
        <p:spPr>
          <a:xfrm>
            <a:off x="1066803" y="2796019"/>
            <a:ext cx="5029198" cy="2707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E" sz="1600" dirty="0">
              <a:solidFill>
                <a:srgbClr val="FFFFFF"/>
              </a:solidFill>
            </a:endParaRPr>
          </a:p>
        </p:txBody>
      </p:sp>
      <p:pic>
        <p:nvPicPr>
          <p:cNvPr id="18" name="rnn">
            <a:hlinkClick r:id="" action="ppaction://media"/>
            <a:extLst>
              <a:ext uri="{FF2B5EF4-FFF2-40B4-BE49-F238E27FC236}">
                <a16:creationId xmlns:a16="http://schemas.microsoft.com/office/drawing/2014/main" id="{078E70DF-12A6-72F4-7682-13EEE40AE2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803" y="1522520"/>
            <a:ext cx="9150195" cy="5146868"/>
          </a:xfrm>
        </p:spPr>
      </p:pic>
    </p:spTree>
    <p:extLst>
      <p:ext uri="{BB962C8B-B14F-4D97-AF65-F5344CB8AC3E}">
        <p14:creationId xmlns:p14="http://schemas.microsoft.com/office/powerpoint/2010/main" val="2065739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2618</TotalTime>
  <Words>697</Words>
  <Application>Microsoft Office PowerPoint</Application>
  <PresentationFormat>Widescreen</PresentationFormat>
  <Paragraphs>115</Paragraphs>
  <Slides>13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Cracking the Machine Learning Code: A Deep Dive into the ML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C00273146) Kyle Kinsella</dc:creator>
  <cp:lastModifiedBy>(Student  C00273146) Kyle Kinsella</cp:lastModifiedBy>
  <cp:revision>13</cp:revision>
  <dcterms:created xsi:type="dcterms:W3CDTF">2025-03-28T12:38:21Z</dcterms:created>
  <dcterms:modified xsi:type="dcterms:W3CDTF">2025-04-03T18:28:11Z</dcterms:modified>
</cp:coreProperties>
</file>